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Default Extension="png" ContentType="image/png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8" r:id="rId1"/>
    <p:sldMasterId id="2147484271" r:id="rId2"/>
  </p:sldMasterIdLst>
  <p:notesMasterIdLst>
    <p:notesMasterId r:id="rId6"/>
  </p:notesMasterIdLst>
  <p:handoutMasterIdLst>
    <p:handoutMasterId r:id="rId7"/>
  </p:handoutMasterIdLst>
  <p:sldIdLst>
    <p:sldId id="410" r:id="rId3"/>
    <p:sldId id="362" r:id="rId4"/>
    <p:sldId id="41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99"/>
    <a:srgbClr val="000066"/>
    <a:srgbClr val="3333FF"/>
    <a:srgbClr val="008000"/>
    <a:srgbClr val="990033"/>
    <a:srgbClr val="881C2B"/>
    <a:srgbClr val="660033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28" autoAdjust="0"/>
    <p:restoredTop sz="94627" autoAdjust="0"/>
  </p:normalViewPr>
  <p:slideViewPr>
    <p:cSldViewPr>
      <p:cViewPr>
        <p:scale>
          <a:sx n="71" d="100"/>
          <a:sy n="71" d="100"/>
        </p:scale>
        <p:origin x="-2172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w\Documents\Helen%20FAN\Egypt%20and%20Saudi%20Arbia%20(20091201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helen%20Fan\My%20Documents\Opnion%20Poll%20-%20Spring%202010,%20Jordan%20and%20Leban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helen%20Fan\My%20Documents\Opnion%20Poll%20-%20Spring%202010,%20Jordan%20and%20Leban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Sheet9!$A$3:$A$4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Sheet9!$B$3:$B$4</c:f>
              <c:numCache>
                <c:formatCode>General</c:formatCode>
                <c:ptCount val="2"/>
                <c:pt idx="0">
                  <c:v>26</c:v>
                </c:pt>
                <c:pt idx="1">
                  <c:v>69</c:v>
                </c:pt>
              </c:numCache>
            </c:numRef>
          </c:val>
        </c:ser>
        <c:axId val="104618624"/>
        <c:axId val="104653184"/>
      </c:barChart>
      <c:catAx>
        <c:axId val="10461862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653184"/>
        <c:crosses val="autoZero"/>
        <c:auto val="1"/>
        <c:lblAlgn val="ctr"/>
        <c:lblOffset val="100"/>
      </c:catAx>
      <c:valAx>
        <c:axId val="104653184"/>
        <c:scaling>
          <c:orientation val="minMax"/>
          <c:max val="1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4618624"/>
        <c:crosses val="autoZero"/>
        <c:crossBetween val="between"/>
        <c:majorUnit val="10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lang="en-US"/>
                </a:pPr>
                <a:endParaRPr lang="en-US"/>
              </a:p>
            </c:txPr>
            <c:showVal val="1"/>
          </c:dLbls>
          <c:cat>
            <c:strRef>
              <c:f>Sheet9!$A$7:$A$8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Sheet9!$B$7:$B$8</c:f>
              <c:numCache>
                <c:formatCode>General</c:formatCode>
                <c:ptCount val="2"/>
                <c:pt idx="0">
                  <c:v>9</c:v>
                </c:pt>
                <c:pt idx="1">
                  <c:v>86</c:v>
                </c:pt>
              </c:numCache>
            </c:numRef>
          </c:val>
        </c:ser>
        <c:axId val="109125632"/>
        <c:axId val="109127168"/>
      </c:barChart>
      <c:catAx>
        <c:axId val="1091256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9127168"/>
        <c:crosses val="autoZero"/>
        <c:auto val="1"/>
        <c:lblAlgn val="ctr"/>
        <c:lblOffset val="100"/>
      </c:catAx>
      <c:valAx>
        <c:axId val="1091271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109125632"/>
        <c:crosses val="autoZero"/>
        <c:crossBetween val="between"/>
      </c:valAx>
    </c:plotArea>
    <c:plotVisOnly val="1"/>
  </c:chart>
  <c:txPr>
    <a:bodyPr/>
    <a:lstStyle/>
    <a:p>
      <a:pPr algn="ctr">
        <a:defRPr lang="en-US" sz="1400" b="1" i="0" u="none" strike="noStrike" kern="1200" baseline="0">
          <a:solidFill>
            <a:sysClr val="windowText" lastClr="000000"/>
          </a:solidFill>
          <a:latin typeface="Corbel" pitchFamily="34" charset="0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'P6'!$A$5:$A$6</c:f>
              <c:strCache>
                <c:ptCount val="2"/>
                <c:pt idx="0">
                  <c:v> Yes</c:v>
                </c:pt>
                <c:pt idx="1">
                  <c:v>No </c:v>
                </c:pt>
              </c:strCache>
            </c:strRef>
          </c:cat>
          <c:val>
            <c:numRef>
              <c:f>'P6'!$B$5:$B$6</c:f>
              <c:numCache>
                <c:formatCode>General</c:formatCode>
                <c:ptCount val="2"/>
                <c:pt idx="0">
                  <c:v>9</c:v>
                </c:pt>
                <c:pt idx="1">
                  <c:v>87</c:v>
                </c:pt>
              </c:numCache>
            </c:numRef>
          </c:val>
        </c:ser>
        <c:axId val="109143168"/>
        <c:axId val="109144704"/>
      </c:barChart>
      <c:catAx>
        <c:axId val="109143168"/>
        <c:scaling>
          <c:orientation val="minMax"/>
        </c:scaling>
        <c:axPos val="b"/>
        <c:tickLblPos val="nextTo"/>
        <c:crossAx val="109144704"/>
        <c:crosses val="autoZero"/>
        <c:auto val="1"/>
        <c:lblAlgn val="ctr"/>
        <c:lblOffset val="100"/>
      </c:catAx>
      <c:valAx>
        <c:axId val="109144704"/>
        <c:scaling>
          <c:orientation val="minMax"/>
        </c:scaling>
        <c:axPos val="l"/>
        <c:majorGridlines/>
        <c:numFmt formatCode="General" sourceLinked="1"/>
        <c:tickLblPos val="nextTo"/>
        <c:crossAx val="109143168"/>
        <c:crosses val="autoZero"/>
        <c:crossBetween val="between"/>
      </c:valAx>
    </c:plotArea>
    <c:plotVisOnly val="1"/>
  </c:chart>
  <c:txPr>
    <a:bodyPr/>
    <a:lstStyle/>
    <a:p>
      <a:pPr>
        <a:defRPr sz="1400" b="1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2060"/>
            </a:solidFill>
          </c:spPr>
          <c:dPt>
            <c:idx val="1"/>
            <c:spPr>
              <a:solidFill>
                <a:srgbClr val="C00000"/>
              </a:solidFill>
            </c:spPr>
          </c:dPt>
          <c:dLbls>
            <c:showVal val="1"/>
          </c:dLbls>
          <c:cat>
            <c:strRef>
              <c:f>'P6'!$A$9:$A$10</c:f>
              <c:strCache>
                <c:ptCount val="2"/>
                <c:pt idx="0">
                  <c:v>Yes </c:v>
                </c:pt>
                <c:pt idx="1">
                  <c:v>No </c:v>
                </c:pt>
              </c:strCache>
            </c:strRef>
          </c:cat>
          <c:val>
            <c:numRef>
              <c:f>'P6'!$B$9:$B$10</c:f>
              <c:numCache>
                <c:formatCode>General</c:formatCode>
                <c:ptCount val="2"/>
                <c:pt idx="0">
                  <c:v>5</c:v>
                </c:pt>
                <c:pt idx="1">
                  <c:v>86</c:v>
                </c:pt>
              </c:numCache>
            </c:numRef>
          </c:val>
        </c:ser>
        <c:axId val="109233280"/>
        <c:axId val="109234816"/>
      </c:barChart>
      <c:catAx>
        <c:axId val="109233280"/>
        <c:scaling>
          <c:orientation val="minMax"/>
        </c:scaling>
        <c:axPos val="b"/>
        <c:tickLblPos val="nextTo"/>
        <c:crossAx val="109234816"/>
        <c:crosses val="autoZero"/>
        <c:auto val="1"/>
        <c:lblAlgn val="ctr"/>
        <c:lblOffset val="100"/>
      </c:catAx>
      <c:valAx>
        <c:axId val="109234816"/>
        <c:scaling>
          <c:orientation val="minMax"/>
        </c:scaling>
        <c:axPos val="l"/>
        <c:majorGridlines/>
        <c:numFmt formatCode="General" sourceLinked="1"/>
        <c:tickLblPos val="nextTo"/>
        <c:crossAx val="109233280"/>
        <c:crosses val="autoZero"/>
        <c:crossBetween val="between"/>
      </c:valAx>
    </c:plotArea>
    <c:plotVisOnly val="1"/>
  </c:chart>
  <c:txPr>
    <a:bodyPr/>
    <a:lstStyle/>
    <a:p>
      <a:pPr>
        <a:defRPr sz="1400" b="1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6DC053-8FB7-4B33-9F74-C5C0EE052B11}" type="datetime1">
              <a:rPr lang="en-US"/>
              <a:pPr>
                <a:defRPr/>
              </a:pPr>
              <a:t>08-May-10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FFA990-92B0-4A02-9B2B-6644E68E6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76E6CB79-EEA7-4E53-A5BE-151EF3D4A0F3}" type="datetime1">
              <a:rPr lang="zh-CN" altLang="en-US"/>
              <a:pPr>
                <a:defRPr/>
              </a:pPr>
              <a:t>2010/5/8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486BE2AB-1667-4E34-984B-89CADF6F00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>
              <a:ea typeface="宋体" pitchFamily="-105" charset="-122"/>
            </a:endParaRPr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E65909-E2AB-4E18-BDBA-9C0BCF789AC1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1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>
              <a:ea typeface="宋体" pitchFamily="-105" charset="-122"/>
            </a:endParaRPr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07BB8E-D925-49BB-9162-C7C7A9EEEBE4}" type="slidenum">
              <a:rPr lang="zh-CN" altLang="en-US" sz="1200" b="0">
                <a:latin typeface="Verdana" pitchFamily="-105" charset="0"/>
                <a:ea typeface="宋体" pitchFamily="-105" charset="-122"/>
              </a:rPr>
              <a:pPr algn="r"/>
              <a:t>2</a:t>
            </a:fld>
            <a:endParaRPr lang="en-US" altLang="zh-CN" sz="1200" b="0">
              <a:latin typeface="Verdana" pitchFamily="-105" charset="0"/>
              <a:ea typeface="宋体" pitchFamily="-105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BE2AB-1667-4E34-984B-89CADF6F008A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accent6">
                <a:lumMod val="75000"/>
              </a:schemeClr>
            </a:gs>
            <a:gs pos="12000">
              <a:schemeClr val="bg2">
                <a:tint val="48000"/>
                <a:satMod val="300000"/>
              </a:schemeClr>
            </a:gs>
            <a:gs pos="20000">
              <a:schemeClr val="bg2">
                <a:tint val="49000"/>
                <a:satMod val="300000"/>
              </a:schemeClr>
            </a:gs>
            <a:gs pos="100000">
              <a:schemeClr val="bg2">
                <a:shade val="3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81600"/>
          </a:xfrm>
          <a:prstGeom prst="rect">
            <a:avLst/>
          </a:prstGeom>
          <a:gradFill flip="none" rotWithShape="1">
            <a:gsLst>
              <a:gs pos="0">
                <a:srgbClr val="333399">
                  <a:shade val="30000"/>
                  <a:satMod val="115000"/>
                </a:srgbClr>
              </a:gs>
              <a:gs pos="50000">
                <a:srgbClr val="333399">
                  <a:shade val="67500"/>
                  <a:satMod val="115000"/>
                </a:srgbClr>
              </a:gs>
              <a:gs pos="100000">
                <a:srgbClr val="33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C00000"/>
              </a:solidFill>
              <a:ea typeface="ＭＳ Ｐゴシック" pitchFamily="-105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>
              <a:solidFill>
                <a:srgbClr val="FFFFFF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5181600"/>
            <a:ext cx="91440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5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492A91-64E0-45A6-A701-C07C8C9021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21040" cy="1371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419C-DBAC-4938-9C03-10E89439AD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98988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698988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1618D-6155-45BE-8D3C-55A5F9407E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47244-AB12-4ADA-961B-F345A4A78D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71A74-20E4-414E-A6A8-4165F2B5872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6F7A7-4D58-4411-8A31-EE28B5D0A6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B1CE8C-7A41-4EC5-85F9-8561D065CA55}" type="slidenum">
              <a:rPr lang="zh-CN" altLang="en-US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9"/>
            <a:ext cx="9144000" cy="44450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>
              <a:solidFill>
                <a:srgbClr val="FFFFFF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2060"/>
          </a:solidFill>
          <a:ln w="48006" cmpd="thickThin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zh-CN" altLang="en-US" b="0" dirty="0">
              <a:solidFill>
                <a:srgbClr val="C00000"/>
              </a:solidFill>
              <a:latin typeface="Corbel" pitchFamily="-105" charset="0"/>
              <a:ea typeface="宋体" pitchFamily="-105" charset="-122"/>
            </a:endParaRPr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6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4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1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rgbClr val="3F3F3F"/>
                </a:solidFill>
                <a:latin typeface="Verdana" pitchFamily="-105" charset="0"/>
                <a:ea typeface="宋体" pitchFamily="-105" charset="-122"/>
              </a:defRPr>
            </a:lvl1pPr>
          </a:lstStyle>
          <a:p>
            <a:pPr>
              <a:defRPr/>
            </a:pPr>
            <a:fld id="{B8B1CE8C-7A41-4EC5-85F9-8561D065CA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273" name="Line 9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571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6096000"/>
            <a:ext cx="1524000" cy="53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69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70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8B0F00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B0F00"/>
          </a:solidFill>
          <a:latin typeface="Corbel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8B0F00"/>
          </a:solidFill>
          <a:latin typeface="Corbel" pitchFamily="34" charset="0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-105" charset="2"/>
        <a:buChar char=""/>
        <a:defRPr sz="40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-105" charset="2"/>
        <a:buChar char="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A28E6A"/>
        </a:buClr>
        <a:buFont typeface="Arial" charset="0"/>
        <a:buChar char="▪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956251"/>
        </a:buClr>
        <a:buFont typeface="Arial" charset="0"/>
        <a:buChar char="▪"/>
        <a:defRPr sz="28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918485"/>
        </a:buClr>
        <a:buFont typeface="Wingdings 3" pitchFamily="-105" charset="2"/>
        <a:buChar char=""/>
        <a:defRPr lang="en-US" sz="24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E44F-670E-41E8-9964-6512610DDA1A}" type="datetimeFigureOut">
              <a:rPr lang="en-US" smtClean="0"/>
              <a:pPr/>
              <a:t>08-May-10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35CB6-6C49-40CB-9020-6B2142EB3A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2" r:id="rId1"/>
    <p:sldLayoutId id="2147484273" r:id="rId2"/>
    <p:sldLayoutId id="2147484274" r:id="rId3"/>
    <p:sldLayoutId id="2147484275" r:id="rId4"/>
    <p:sldLayoutId id="2147484276" r:id="rId5"/>
    <p:sldLayoutId id="2147484277" r:id="rId6"/>
    <p:sldLayoutId id="2147484278" r:id="rId7"/>
    <p:sldLayoutId id="2147484279" r:id="rId8"/>
    <p:sldLayoutId id="2147484280" r:id="rId9"/>
    <p:sldLayoutId id="2147484281" r:id="rId10"/>
    <p:sldLayoutId id="21474842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forum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5575"/>
            <a:ext cx="9144000" cy="1252538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</a:br>
            <a: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  <a:t>November 2009/April 2010 Polls</a:t>
            </a:r>
            <a:br>
              <a:rPr lang="en-US" dirty="0" smtClean="0">
                <a:solidFill>
                  <a:schemeClr val="bg1"/>
                </a:solidFill>
                <a:ea typeface="+mj-ea"/>
                <a:cs typeface="+mj-cs"/>
              </a:rPr>
            </a:br>
            <a:endParaRPr lang="en-US" dirty="0" smtClean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304800" y="1905000"/>
            <a:ext cx="8153400" cy="4419600"/>
          </a:xfrm>
        </p:spPr>
        <p:txBody>
          <a:bodyPr/>
          <a:lstStyle/>
          <a:p>
            <a:pPr marL="914400" algn="just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Polls sponsored by the </a:t>
            </a:r>
            <a:r>
              <a:rPr lang="en-US" altLang="zh-CN" sz="2400" b="1" dirty="0" smtClean="0">
                <a:ea typeface="宋体" pitchFamily="-105" charset="-122"/>
                <a:hlinkClick r:id="rId3"/>
              </a:rPr>
              <a:t>Middle East Forum</a:t>
            </a:r>
            <a:r>
              <a:rPr lang="en-US" altLang="zh-CN" sz="2400" b="1" dirty="0" smtClean="0">
                <a:ea typeface="宋体" pitchFamily="-105" charset="-122"/>
              </a:rPr>
              <a:t>; overseen by Pechter Middle East Polls, LLC; and conducted by a credible, private, local Middle East company with a solid track record.</a:t>
            </a:r>
          </a:p>
          <a:p>
            <a:pPr marL="914400" algn="just" eaLnBrk="1" hangingPunct="1">
              <a:buClrTx/>
            </a:pPr>
            <a:endParaRPr lang="en-US" altLang="zh-CN" sz="2400" b="1" dirty="0" smtClean="0">
              <a:ea typeface="宋体" pitchFamily="-105" charset="-122"/>
            </a:endParaRPr>
          </a:p>
          <a:p>
            <a:pPr marL="914400" algn="just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Respondents interviewed in Arabic in their own homes; Egypt, Jordan, Lebanon national; Saudi Arabia urban only.</a:t>
            </a:r>
          </a:p>
          <a:p>
            <a:pPr marL="914400" algn="just" eaLnBrk="1" hangingPunct="1">
              <a:buClrTx/>
            </a:pPr>
            <a:endParaRPr lang="en-US" altLang="zh-CN" sz="2400" b="1" dirty="0" smtClean="0">
              <a:ea typeface="宋体" pitchFamily="-105" charset="-122"/>
            </a:endParaRPr>
          </a:p>
          <a:p>
            <a:pPr marL="914400" algn="just" eaLnBrk="1" hangingPunct="1">
              <a:buClrTx/>
            </a:pPr>
            <a:r>
              <a:rPr lang="en-US" altLang="zh-CN" sz="2400" b="1" dirty="0" smtClean="0">
                <a:ea typeface="宋体" pitchFamily="-105" charset="-122"/>
              </a:rPr>
              <a:t>N=1000 in each poll; </a:t>
            </a:r>
            <a:r>
              <a:rPr lang="en-US" altLang="zh-CN" sz="2400" b="1" dirty="0" smtClean="0">
                <a:ea typeface="宋体" pitchFamily="-105" charset="-122"/>
              </a:rPr>
              <a:t>Margin of error=3%.</a:t>
            </a:r>
          </a:p>
          <a:p>
            <a:pPr marL="914400" eaLnBrk="1" hangingPunct="1">
              <a:buClrTx/>
              <a:buNone/>
            </a:pPr>
            <a:endParaRPr lang="en-US" altLang="zh-CN" sz="2400" b="1" dirty="0" smtClean="0">
              <a:ea typeface="宋体" pitchFamily="-105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1250950"/>
          </a:xfrm>
        </p:spPr>
        <p:txBody>
          <a:bodyPr rtlCol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hangingPunct="1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Islam defines the state of Egypt/Saudi Arabia/Jordan; under the right circumstances, would you accept a Jewish State of Israel?</a:t>
            </a:r>
            <a:endParaRPr lang="en-US" sz="2400" dirty="0" smtClean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14341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2740025" y="1698625"/>
            <a:ext cx="4041775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000" b="1" dirty="0" smtClean="0">
                <a:ea typeface="ＭＳ Ｐゴシック" pitchFamily="-105" charset="-128"/>
              </a:rPr>
              <a:t>Saudi Arabia</a:t>
            </a:r>
          </a:p>
        </p:txBody>
      </p:sp>
      <p:sp>
        <p:nvSpPr>
          <p:cNvPr id="14342" name="Text Placeholder 13"/>
          <p:cNvSpPr>
            <a:spLocks noGrp="1"/>
          </p:cNvSpPr>
          <p:nvPr>
            <p:ph type="body" idx="4294967295"/>
          </p:nvPr>
        </p:nvSpPr>
        <p:spPr>
          <a:xfrm>
            <a:off x="-381000" y="1698625"/>
            <a:ext cx="4040188" cy="715963"/>
          </a:xfrm>
        </p:spPr>
        <p:txBody>
          <a:bodyPr lIns="146304" anchor="ctr"/>
          <a:lstStyle/>
          <a:p>
            <a:pPr marL="0" indent="0" algn="ctr" eaLnBrk="1" hangingPunct="1">
              <a:buFont typeface="Wingdings 2" pitchFamily="-105" charset="2"/>
              <a:buNone/>
            </a:pPr>
            <a:r>
              <a:rPr lang="en-US" sz="2000" b="1" dirty="0" smtClean="0">
                <a:ea typeface="ＭＳ Ｐゴシック" pitchFamily="-105" charset="-128"/>
              </a:rPr>
              <a:t>Egypt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228600" y="2438400"/>
          <a:ext cx="2895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3048000" y="2438400"/>
          <a:ext cx="2895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12164" y="6368303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5867400" y="2438400"/>
          <a:ext cx="2895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 Placeholder 6"/>
          <p:cNvSpPr txBox="1">
            <a:spLocks/>
          </p:cNvSpPr>
          <p:nvPr/>
        </p:nvSpPr>
        <p:spPr bwMode="auto">
          <a:xfrm>
            <a:off x="5410200" y="1676400"/>
            <a:ext cx="404177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304" tIns="9144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-105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5" charset="-128"/>
                <a:cs typeface="ＭＳ Ｐゴシック" pitchFamily="-112" charset="-128"/>
              </a:rPr>
              <a:t>Jordan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3000" y="2252246"/>
            <a:ext cx="1014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+mn-lt"/>
              </a:rPr>
              <a:t>Nov 2009</a:t>
            </a:r>
            <a:endParaRPr lang="en-US" sz="1600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41928" y="2252246"/>
            <a:ext cx="1059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+mn-lt"/>
              </a:rPr>
              <a:t>April 2010</a:t>
            </a:r>
            <a:endParaRPr lang="en-US" sz="1600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67200" y="2286000"/>
            <a:ext cx="1014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+mn-lt"/>
              </a:rPr>
              <a:t>Nov 2009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120650"/>
            <a:ext cx="9144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rtlCol="0" anchor="ctr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Islam defines most states in the Middle East; 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under the right circumstances, </a:t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would you accept a Jewish state of Israel?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2057400" y="2438400"/>
          <a:ext cx="4876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13"/>
          <p:cNvSpPr txBox="1">
            <a:spLocks/>
          </p:cNvSpPr>
          <p:nvPr/>
        </p:nvSpPr>
        <p:spPr bwMode="auto">
          <a:xfrm>
            <a:off x="227012" y="1698625"/>
            <a:ext cx="8688388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304" tIns="9144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-105" charset="2"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-105" charset="-128"/>
                <a:cs typeface="ＭＳ Ｐゴシック" pitchFamily="-112" charset="-128"/>
              </a:rPr>
              <a:t>Lebanon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2164" y="6368303"/>
            <a:ext cx="56669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Rounded Percentages          © 2009 by the Middle East Forum. All rights reserved.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38600" y="2252246"/>
            <a:ext cx="10590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+mn-lt"/>
              </a:rPr>
              <a:t>April 2010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">
      <a:dk1>
        <a:srgbClr val="000000"/>
      </a:dk1>
      <a:lt1>
        <a:srgbClr val="FFFFFF"/>
      </a:lt1>
      <a:dk2>
        <a:srgbClr val="E9E5DC"/>
      </a:dk2>
      <a:lt2>
        <a:srgbClr val="696464"/>
      </a:lt2>
      <a:accent1>
        <a:srgbClr val="000000"/>
      </a:accent1>
      <a:accent2>
        <a:srgbClr val="9B2D1F"/>
      </a:accent2>
      <a:accent3>
        <a:srgbClr val="FFFFFF"/>
      </a:accent3>
      <a:accent4>
        <a:srgbClr val="000000"/>
      </a:accent4>
      <a:accent5>
        <a:srgbClr val="AAAAAA"/>
      </a:accent5>
      <a:accent6>
        <a:srgbClr val="8C281B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E9E5DC"/>
    </a:dk2>
    <a:lt2>
      <a:srgbClr val="CC0000"/>
    </a:lt2>
    <a:accent1>
      <a:srgbClr val="000000"/>
    </a:accent1>
    <a:accent2>
      <a:srgbClr val="9B2D1F"/>
    </a:accent2>
    <a:accent3>
      <a:srgbClr val="FFFFFF"/>
    </a:accent3>
    <a:accent4>
      <a:srgbClr val="000000"/>
    </a:accent4>
    <a:accent5>
      <a:srgbClr val="AAAAAA"/>
    </a:accent5>
    <a:accent6>
      <a:srgbClr val="8C281B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10705</TotalTime>
  <Words>142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Module</vt:lpstr>
      <vt:lpstr>Custom Design</vt:lpstr>
      <vt:lpstr> November 2009/April 2010 Polls </vt:lpstr>
      <vt:lpstr>Islam defines the state of Egypt/Saudi Arabia/Jordan; under the right circumstances, would you accept a Jewish State of Israel?</vt:lpstr>
      <vt:lpstr>Slide 3</vt:lpstr>
    </vt:vector>
  </TitlesOfParts>
  <Company>Princeton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simim</dc:title>
  <dc:creator>apechter</dc:creator>
  <cp:lastModifiedBy>MEF</cp:lastModifiedBy>
  <cp:revision>540</cp:revision>
  <cp:lastPrinted>2009-12-01T20:17:14Z</cp:lastPrinted>
  <dcterms:created xsi:type="dcterms:W3CDTF">2009-12-20T23:26:44Z</dcterms:created>
  <dcterms:modified xsi:type="dcterms:W3CDTF">2010-05-08T19:46:07Z</dcterms:modified>
</cp:coreProperties>
</file>