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8" r:id="rId1"/>
    <p:sldMasterId id="2147484271" r:id="rId2"/>
  </p:sldMasterIdLst>
  <p:notesMasterIdLst>
    <p:notesMasterId r:id="rId12"/>
  </p:notesMasterIdLst>
  <p:handoutMasterIdLst>
    <p:handoutMasterId r:id="rId13"/>
  </p:handoutMasterIdLst>
  <p:sldIdLst>
    <p:sldId id="349" r:id="rId3"/>
    <p:sldId id="410" r:id="rId4"/>
    <p:sldId id="354" r:id="rId5"/>
    <p:sldId id="394" r:id="rId6"/>
    <p:sldId id="415" r:id="rId7"/>
    <p:sldId id="412" r:id="rId8"/>
    <p:sldId id="413" r:id="rId9"/>
    <p:sldId id="362" r:id="rId10"/>
    <p:sldId id="41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3399"/>
    <a:srgbClr val="000066"/>
    <a:srgbClr val="3333FF"/>
    <a:srgbClr val="008000"/>
    <a:srgbClr val="990033"/>
    <a:srgbClr val="881C2B"/>
    <a:srgbClr val="660033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8" autoAdjust="0"/>
    <p:restoredTop sz="94627" autoAdjust="0"/>
  </p:normalViewPr>
  <p:slideViewPr>
    <p:cSldViewPr>
      <p:cViewPr>
        <p:scale>
          <a:sx n="71" d="100"/>
          <a:sy n="71" d="100"/>
        </p:scale>
        <p:origin x="-2160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AppData\Roaming\Microsoft\Excel\Egypt%20and%20Saudi%20Arbia%20(20091201)%20(version%202).xlsb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esktop\Helen%20FAN\Egypt%20and%20Saudi%20Arbia%20(20091201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AppData\Roaming\Microsoft\Excel\Egypt%20and%20Saudi%20Arbia%20(20091201)%20(version%202)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KSA(20091126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KSA(20091126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KSA(20091126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KSA(20091126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am\Desktop\Helen%20FAN\Egypt%20and%20Saudi%20Arbia%20(20091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Sheet8!$A$3:$A$4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Sheet8!$B$3:$B$4</c:f>
              <c:numCache>
                <c:formatCode>General</c:formatCode>
                <c:ptCount val="2"/>
                <c:pt idx="0">
                  <c:v>17</c:v>
                </c:pt>
                <c:pt idx="1">
                  <c:v>80</c:v>
                </c:pt>
              </c:numCache>
            </c:numRef>
          </c:val>
        </c:ser>
        <c:axId val="94281728"/>
        <c:axId val="94283264"/>
      </c:barChart>
      <c:catAx>
        <c:axId val="94281728"/>
        <c:scaling>
          <c:orientation val="minMax"/>
        </c:scaling>
        <c:axPos val="b"/>
        <c:tickLblPos val="nextTo"/>
        <c:crossAx val="94283264"/>
        <c:crosses val="autoZero"/>
        <c:auto val="1"/>
        <c:lblAlgn val="ctr"/>
        <c:lblOffset val="100"/>
      </c:catAx>
      <c:valAx>
        <c:axId val="94283264"/>
        <c:scaling>
          <c:orientation val="minMax"/>
        </c:scaling>
        <c:axPos val="l"/>
        <c:majorGridlines/>
        <c:numFmt formatCode="General" sourceLinked="1"/>
        <c:tickLblPos val="nextTo"/>
        <c:crossAx val="94281728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Pt>
            <c:idx val="0"/>
            <c:spPr>
              <a:solidFill>
                <a:srgbClr val="002060"/>
              </a:solidFill>
            </c:spPr>
          </c:dPt>
          <c:dLbls>
            <c:showVal val="1"/>
          </c:dLbls>
          <c:cat>
            <c:strRef>
              <c:f>Sheet12!$A$8:$A$9</c:f>
              <c:strCache>
                <c:ptCount val="2"/>
                <c:pt idx="0">
                  <c:v>American</c:v>
                </c:pt>
                <c:pt idx="1">
                  <c:v>Israeli </c:v>
                </c:pt>
              </c:strCache>
            </c:strRef>
          </c:cat>
          <c:val>
            <c:numRef>
              <c:f>Sheet12!$B$8:$B$9</c:f>
              <c:numCache>
                <c:formatCode>General</c:formatCode>
                <c:ptCount val="2"/>
                <c:pt idx="0">
                  <c:v>35</c:v>
                </c:pt>
                <c:pt idx="1">
                  <c:v>25</c:v>
                </c:pt>
              </c:numCache>
            </c:numRef>
          </c:val>
        </c:ser>
        <c:axId val="96543104"/>
        <c:axId val="96544640"/>
      </c:barChart>
      <c:catAx>
        <c:axId val="96543104"/>
        <c:scaling>
          <c:orientation val="minMax"/>
        </c:scaling>
        <c:axPos val="b"/>
        <c:tickLblPos val="nextTo"/>
        <c:crossAx val="96544640"/>
        <c:crosses val="autoZero"/>
        <c:auto val="1"/>
        <c:lblAlgn val="ctr"/>
        <c:lblOffset val="100"/>
      </c:catAx>
      <c:valAx>
        <c:axId val="96544640"/>
        <c:scaling>
          <c:orientation val="minMax"/>
        </c:scaling>
        <c:axPos val="l"/>
        <c:majorGridlines/>
        <c:numFmt formatCode="General" sourceLinked="1"/>
        <c:tickLblPos val="nextTo"/>
        <c:crossAx val="96543104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Sheet9!$A$3:$A$4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Sheet9!$B$3:$B$4</c:f>
              <c:numCache>
                <c:formatCode>General</c:formatCode>
                <c:ptCount val="2"/>
                <c:pt idx="0">
                  <c:v>26</c:v>
                </c:pt>
                <c:pt idx="1">
                  <c:v>69</c:v>
                </c:pt>
              </c:numCache>
            </c:numRef>
          </c:val>
        </c:ser>
        <c:axId val="96594176"/>
        <c:axId val="96608256"/>
      </c:barChart>
      <c:catAx>
        <c:axId val="96594176"/>
        <c:scaling>
          <c:orientation val="minMax"/>
        </c:scaling>
        <c:axPos val="b"/>
        <c:tickLblPos val="nextTo"/>
        <c:crossAx val="96608256"/>
        <c:crosses val="autoZero"/>
        <c:auto val="1"/>
        <c:lblAlgn val="ctr"/>
        <c:lblOffset val="100"/>
      </c:catAx>
      <c:valAx>
        <c:axId val="966082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6594176"/>
        <c:crosses val="autoZero"/>
        <c:crossBetween val="between"/>
        <c:majorUnit val="10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Sheet9!$A$7:$A$8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Sheet9!$B$7:$B$8</c:f>
              <c:numCache>
                <c:formatCode>General</c:formatCode>
                <c:ptCount val="2"/>
                <c:pt idx="0">
                  <c:v>9</c:v>
                </c:pt>
                <c:pt idx="1">
                  <c:v>86</c:v>
                </c:pt>
              </c:numCache>
            </c:numRef>
          </c:val>
        </c:ser>
        <c:axId val="96619904"/>
        <c:axId val="96642176"/>
      </c:barChart>
      <c:catAx>
        <c:axId val="96619904"/>
        <c:scaling>
          <c:orientation val="minMax"/>
        </c:scaling>
        <c:axPos val="b"/>
        <c:tickLblPos val="nextTo"/>
        <c:crossAx val="96642176"/>
        <c:crosses val="autoZero"/>
        <c:auto val="1"/>
        <c:lblAlgn val="ctr"/>
        <c:lblOffset val="100"/>
      </c:catAx>
      <c:valAx>
        <c:axId val="96642176"/>
        <c:scaling>
          <c:orientation val="minMax"/>
        </c:scaling>
        <c:axPos val="l"/>
        <c:majorGridlines/>
        <c:numFmt formatCode="General" sourceLinked="1"/>
        <c:tickLblPos val="nextTo"/>
        <c:crossAx val="96619904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Sheet10!$A$3:$A$4</c:f>
              <c:strCache>
                <c:ptCount val="2"/>
                <c:pt idx="0">
                  <c:v>Jewish State</c:v>
                </c:pt>
                <c:pt idx="1">
                  <c:v>Israeli Strike</c:v>
                </c:pt>
              </c:strCache>
            </c:strRef>
          </c:cat>
          <c:val>
            <c:numRef>
              <c:f>Sheet10!$B$3:$B$4</c:f>
              <c:numCache>
                <c:formatCode>General</c:formatCode>
                <c:ptCount val="2"/>
                <c:pt idx="0">
                  <c:v>26</c:v>
                </c:pt>
                <c:pt idx="1">
                  <c:v>17</c:v>
                </c:pt>
              </c:numCache>
            </c:numRef>
          </c:val>
        </c:ser>
        <c:axId val="97793536"/>
        <c:axId val="97795072"/>
      </c:barChart>
      <c:catAx>
        <c:axId val="977935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7795072"/>
        <c:crosses val="autoZero"/>
        <c:auto val="1"/>
        <c:lblAlgn val="ctr"/>
        <c:lblOffset val="100"/>
      </c:catAx>
      <c:valAx>
        <c:axId val="977950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7793536"/>
        <c:crosses val="autoZero"/>
        <c:crossBetween val="between"/>
      </c:valAx>
    </c:plotArea>
    <c:plotVisOnly val="1"/>
  </c:chart>
  <c:txPr>
    <a:bodyPr/>
    <a:lstStyle/>
    <a:p>
      <a:pPr algn="ctr">
        <a:defRPr lang="en-US" sz="12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Sheet10!$A$7:$A$8</c:f>
              <c:strCache>
                <c:ptCount val="2"/>
                <c:pt idx="0">
                  <c:v>Jewish State</c:v>
                </c:pt>
                <c:pt idx="1">
                  <c:v>Israeli Strike</c:v>
                </c:pt>
              </c:strCache>
            </c:strRef>
          </c:cat>
          <c:val>
            <c:numRef>
              <c:f>Sheet10!$B$7:$B$8</c:f>
              <c:numCache>
                <c:formatCode>General</c:formatCode>
                <c:ptCount val="2"/>
                <c:pt idx="0">
                  <c:v>9</c:v>
                </c:pt>
                <c:pt idx="1">
                  <c:v>25</c:v>
                </c:pt>
              </c:numCache>
            </c:numRef>
          </c:val>
        </c:ser>
        <c:axId val="97819264"/>
        <c:axId val="97837440"/>
      </c:barChart>
      <c:catAx>
        <c:axId val="97819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7837440"/>
        <c:crosses val="autoZero"/>
        <c:auto val="1"/>
        <c:lblAlgn val="ctr"/>
        <c:lblOffset val="100"/>
      </c:catAx>
      <c:valAx>
        <c:axId val="978374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7819264"/>
        <c:crosses val="autoZero"/>
        <c:crossBetween val="between"/>
      </c:valAx>
    </c:plotArea>
    <c:plotVisOnly val="1"/>
  </c:chart>
  <c:txPr>
    <a:bodyPr/>
    <a:lstStyle/>
    <a:p>
      <a:pPr algn="ctr">
        <a:defRPr lang="en-US" sz="12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Sheet8!$A$7:$A$8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Sheet8!$B$7:$B$8</c:f>
              <c:numCache>
                <c:formatCode>General</c:formatCode>
                <c:ptCount val="2"/>
                <c:pt idx="0">
                  <c:v>25</c:v>
                </c:pt>
                <c:pt idx="1">
                  <c:v>76</c:v>
                </c:pt>
              </c:numCache>
            </c:numRef>
          </c:val>
        </c:ser>
        <c:axId val="94299264"/>
        <c:axId val="94300800"/>
      </c:barChart>
      <c:catAx>
        <c:axId val="94299264"/>
        <c:scaling>
          <c:orientation val="minMax"/>
        </c:scaling>
        <c:axPos val="b"/>
        <c:tickLblPos val="nextTo"/>
        <c:crossAx val="94300800"/>
        <c:crosses val="autoZero"/>
        <c:auto val="1"/>
        <c:lblAlgn val="ctr"/>
        <c:lblOffset val="100"/>
      </c:catAx>
      <c:valAx>
        <c:axId val="94300800"/>
        <c:scaling>
          <c:orientation val="minMax"/>
          <c:max val="90"/>
        </c:scaling>
        <c:axPos val="l"/>
        <c:majorGridlines/>
        <c:numFmt formatCode="General" sourceLinked="1"/>
        <c:tickLblPos val="nextTo"/>
        <c:crossAx val="94299264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Sheet13!$B$4</c:f>
              <c:strCache>
                <c:ptCount val="1"/>
                <c:pt idx="0">
                  <c:v>Strongly </c:v>
                </c:pt>
              </c:strCache>
            </c:strRef>
          </c:tx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</c:dLbls>
          <c:cat>
            <c:strRef>
              <c:f>Sheet13!$A$5:$A$6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Sheet13!$B$5:$B$6</c:f>
              <c:numCache>
                <c:formatCode>General</c:formatCode>
                <c:ptCount val="2"/>
                <c:pt idx="0">
                  <c:v>7</c:v>
                </c:pt>
                <c:pt idx="1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Sheet13!$C$4</c:f>
              <c:strCache>
                <c:ptCount val="1"/>
                <c:pt idx="0">
                  <c:v>Moderately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spPr>
              <a:solidFill>
                <a:srgbClr val="3333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Sheet13!$A$5:$A$6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Sheet13!$C$5:$C$6</c:f>
              <c:numCache>
                <c:formatCode>General</c:formatCode>
                <c:ptCount val="2"/>
                <c:pt idx="0">
                  <c:v>10</c:v>
                </c:pt>
                <c:pt idx="1">
                  <c:v>35</c:v>
                </c:pt>
              </c:numCache>
            </c:numRef>
          </c:val>
        </c:ser>
        <c:overlap val="100"/>
        <c:axId val="94927488"/>
        <c:axId val="94945664"/>
      </c:barChart>
      <c:catAx>
        <c:axId val="94927488"/>
        <c:scaling>
          <c:orientation val="minMax"/>
        </c:scaling>
        <c:axPos val="b"/>
        <c:tickLblPos val="nextTo"/>
        <c:crossAx val="94945664"/>
        <c:crosses val="autoZero"/>
        <c:auto val="1"/>
        <c:lblAlgn val="ctr"/>
        <c:lblOffset val="100"/>
      </c:catAx>
      <c:valAx>
        <c:axId val="94945664"/>
        <c:scaling>
          <c:orientation val="minMax"/>
        </c:scaling>
        <c:axPos val="l"/>
        <c:majorGridlines/>
        <c:numFmt formatCode="General" sourceLinked="1"/>
        <c:tickLblPos val="nextTo"/>
        <c:crossAx val="94927488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rgbClr val="000000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Sheet13!$E$4</c:f>
              <c:strCache>
                <c:ptCount val="1"/>
                <c:pt idx="0">
                  <c:v>Strongly </c:v>
                </c:pt>
              </c:strCache>
            </c:strRef>
          </c:tx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</c:dLbls>
          <c:cat>
            <c:strRef>
              <c:f>Sheet13!$A$5:$A$6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Sheet13!$E$5:$E$6</c:f>
              <c:numCache>
                <c:formatCode>General</c:formatCode>
                <c:ptCount val="2"/>
                <c:pt idx="0">
                  <c:v>12</c:v>
                </c:pt>
                <c:pt idx="1">
                  <c:v>56</c:v>
                </c:pt>
              </c:numCache>
            </c:numRef>
          </c:val>
        </c:ser>
        <c:ser>
          <c:idx val="1"/>
          <c:order val="1"/>
          <c:tx>
            <c:strRef>
              <c:f>Sheet13!$F$4</c:f>
              <c:strCache>
                <c:ptCount val="1"/>
                <c:pt idx="0">
                  <c:v>Moderately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spPr>
              <a:solidFill>
                <a:srgbClr val="3333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</c:dLbls>
          <c:cat>
            <c:strRef>
              <c:f>Sheet13!$A$5:$A$6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Sheet13!$F$5:$F$6</c:f>
              <c:numCache>
                <c:formatCode>General</c:formatCode>
                <c:ptCount val="2"/>
                <c:pt idx="0">
                  <c:v>13</c:v>
                </c:pt>
                <c:pt idx="1">
                  <c:v>20</c:v>
                </c:pt>
              </c:numCache>
            </c:numRef>
          </c:val>
        </c:ser>
        <c:overlap val="100"/>
        <c:axId val="94848896"/>
        <c:axId val="94850432"/>
      </c:barChart>
      <c:catAx>
        <c:axId val="94848896"/>
        <c:scaling>
          <c:orientation val="minMax"/>
        </c:scaling>
        <c:axPos val="b"/>
        <c:tickLblPos val="nextTo"/>
        <c:crossAx val="94850432"/>
        <c:crosses val="autoZero"/>
        <c:auto val="1"/>
        <c:lblAlgn val="ctr"/>
        <c:lblOffset val="100"/>
      </c:catAx>
      <c:valAx>
        <c:axId val="94850432"/>
        <c:scaling>
          <c:orientation val="minMax"/>
          <c:max val="90"/>
        </c:scaling>
        <c:axPos val="l"/>
        <c:majorGridlines/>
        <c:numFmt formatCode="General" sourceLinked="1"/>
        <c:tickLblPos val="nextTo"/>
        <c:crossAx val="94848896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rgbClr val="000000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Sheet11!$A$3:$A$4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Sheet11!$B$3:$B$4</c:f>
              <c:numCache>
                <c:formatCode>General</c:formatCode>
                <c:ptCount val="2"/>
                <c:pt idx="0">
                  <c:v>25</c:v>
                </c:pt>
                <c:pt idx="1">
                  <c:v>73</c:v>
                </c:pt>
              </c:numCache>
            </c:numRef>
          </c:val>
        </c:ser>
        <c:axId val="94866432"/>
        <c:axId val="94948352"/>
      </c:barChart>
      <c:catAx>
        <c:axId val="94866432"/>
        <c:scaling>
          <c:orientation val="minMax"/>
        </c:scaling>
        <c:axPos val="b"/>
        <c:tickLblPos val="nextTo"/>
        <c:crossAx val="94948352"/>
        <c:crosses val="autoZero"/>
        <c:auto val="1"/>
        <c:lblAlgn val="ctr"/>
        <c:lblOffset val="100"/>
      </c:catAx>
      <c:valAx>
        <c:axId val="94948352"/>
        <c:scaling>
          <c:orientation val="minMax"/>
        </c:scaling>
        <c:axPos val="l"/>
        <c:majorGridlines/>
        <c:numFmt formatCode="General" sourceLinked="1"/>
        <c:tickLblPos val="nextTo"/>
        <c:crossAx val="94866432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rgbClr val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Sheet11!$A$7:$A$8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Sheet11!$B$7:$B$8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</c:ser>
        <c:axId val="95067136"/>
        <c:axId val="95073024"/>
      </c:barChart>
      <c:catAx>
        <c:axId val="95067136"/>
        <c:scaling>
          <c:orientation val="minMax"/>
        </c:scaling>
        <c:axPos val="b"/>
        <c:tickLblPos val="nextTo"/>
        <c:crossAx val="95073024"/>
        <c:crosses val="autoZero"/>
        <c:auto val="1"/>
        <c:lblAlgn val="ctr"/>
        <c:lblOffset val="100"/>
      </c:catAx>
      <c:valAx>
        <c:axId val="95073024"/>
        <c:scaling>
          <c:orientation val="minMax"/>
          <c:max val="80"/>
        </c:scaling>
        <c:axPos val="l"/>
        <c:majorGridlines/>
        <c:numFmt formatCode="General" sourceLinked="1"/>
        <c:tickLblPos val="nextTo"/>
        <c:crossAx val="95067136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rgbClr val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41304559152331"/>
          <c:y val="4.5452755905511934E-2"/>
          <c:w val="0.84574608729464651"/>
          <c:h val="0.80208975236791102"/>
        </c:manualLayout>
      </c:layout>
      <c:barChart>
        <c:barDir val="col"/>
        <c:grouping val="stacked"/>
        <c:ser>
          <c:idx val="0"/>
          <c:order val="0"/>
          <c:tx>
            <c:strRef>
              <c:f>Sheet14!$B$4</c:f>
              <c:strCache>
                <c:ptCount val="1"/>
                <c:pt idx="0">
                  <c:v>Strongly </c:v>
                </c:pt>
              </c:strCache>
            </c:strRef>
          </c:tx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Sheet14!$A$5:$A$6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Sheet14!$B$5:$B$6</c:f>
              <c:numCache>
                <c:formatCode>General</c:formatCode>
                <c:ptCount val="2"/>
                <c:pt idx="0">
                  <c:v>7</c:v>
                </c:pt>
                <c:pt idx="1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Sheet14!$C$4</c:f>
              <c:strCache>
                <c:ptCount val="1"/>
                <c:pt idx="0">
                  <c:v>Moderately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spPr>
              <a:solidFill>
                <a:srgbClr val="3333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Sheet14!$A$5:$A$6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Sheet14!$C$5:$C$6</c:f>
              <c:numCache>
                <c:formatCode>General</c:formatCode>
                <c:ptCount val="2"/>
                <c:pt idx="0">
                  <c:v>18</c:v>
                </c:pt>
                <c:pt idx="1">
                  <c:v>38</c:v>
                </c:pt>
              </c:numCache>
            </c:numRef>
          </c:val>
        </c:ser>
        <c:overlap val="100"/>
        <c:axId val="95204096"/>
        <c:axId val="95205632"/>
      </c:barChart>
      <c:catAx>
        <c:axId val="95204096"/>
        <c:scaling>
          <c:orientation val="minMax"/>
        </c:scaling>
        <c:axPos val="b"/>
        <c:tickLblPos val="nextTo"/>
        <c:crossAx val="95205632"/>
        <c:crosses val="autoZero"/>
        <c:auto val="1"/>
        <c:lblAlgn val="ctr"/>
        <c:lblOffset val="100"/>
      </c:catAx>
      <c:valAx>
        <c:axId val="95205632"/>
        <c:scaling>
          <c:orientation val="minMax"/>
        </c:scaling>
        <c:axPos val="l"/>
        <c:majorGridlines/>
        <c:numFmt formatCode="General" sourceLinked="1"/>
        <c:tickLblPos val="nextTo"/>
        <c:crossAx val="95204096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rgbClr val="000000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Sheet14!$E$4</c:f>
              <c:strCache>
                <c:ptCount val="1"/>
                <c:pt idx="0">
                  <c:v>Strongly </c:v>
                </c:pt>
              </c:strCache>
            </c:strRef>
          </c:tx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</c:dLbls>
          <c:cat>
            <c:strRef>
              <c:f>Sheet14!$A$5:$A$6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Sheet14!$E$5:$E$6</c:f>
              <c:numCache>
                <c:formatCode>General</c:formatCode>
                <c:ptCount val="2"/>
                <c:pt idx="0">
                  <c:v>11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Sheet14!$F$4</c:f>
              <c:strCache>
                <c:ptCount val="1"/>
                <c:pt idx="0">
                  <c:v>Moderately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spPr>
              <a:solidFill>
                <a:srgbClr val="3333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</c:dLbls>
          <c:cat>
            <c:strRef>
              <c:f>Sheet14!$A$5:$A$6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Sheet14!$F$5:$F$6</c:f>
              <c:numCache>
                <c:formatCode>General</c:formatCode>
                <c:ptCount val="2"/>
                <c:pt idx="0">
                  <c:v>24</c:v>
                </c:pt>
                <c:pt idx="1">
                  <c:v>33</c:v>
                </c:pt>
              </c:numCache>
            </c:numRef>
          </c:val>
        </c:ser>
        <c:overlap val="100"/>
        <c:axId val="95092736"/>
        <c:axId val="95094272"/>
      </c:barChart>
      <c:catAx>
        <c:axId val="95092736"/>
        <c:scaling>
          <c:orientation val="minMax"/>
        </c:scaling>
        <c:axPos val="b"/>
        <c:tickLblPos val="nextTo"/>
        <c:crossAx val="95094272"/>
        <c:crosses val="autoZero"/>
        <c:auto val="1"/>
        <c:lblAlgn val="ctr"/>
        <c:lblOffset val="100"/>
      </c:catAx>
      <c:valAx>
        <c:axId val="95094272"/>
        <c:scaling>
          <c:orientation val="minMax"/>
          <c:max val="80"/>
        </c:scaling>
        <c:axPos val="l"/>
        <c:majorGridlines/>
        <c:numFmt formatCode="General" sourceLinked="1"/>
        <c:tickLblPos val="nextTo"/>
        <c:crossAx val="95092736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rgbClr val="000000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Pt>
            <c:idx val="0"/>
            <c:spPr>
              <a:solidFill>
                <a:srgbClr val="002060"/>
              </a:solidFill>
            </c:spPr>
          </c:dPt>
          <c:dLbls>
            <c:showVal val="1"/>
          </c:dLbls>
          <c:cat>
            <c:strRef>
              <c:f>Sheet12!$A$4:$A$5</c:f>
              <c:strCache>
                <c:ptCount val="2"/>
                <c:pt idx="0">
                  <c:v>American</c:v>
                </c:pt>
                <c:pt idx="1">
                  <c:v>Israeli </c:v>
                </c:pt>
              </c:strCache>
            </c:strRef>
          </c:cat>
          <c:val>
            <c:numRef>
              <c:f>Sheet12!$B$4:$B$5</c:f>
              <c:numCache>
                <c:formatCode>General</c:formatCode>
                <c:ptCount val="2"/>
                <c:pt idx="0">
                  <c:v>25</c:v>
                </c:pt>
                <c:pt idx="1">
                  <c:v>17</c:v>
                </c:pt>
              </c:numCache>
            </c:numRef>
          </c:val>
        </c:ser>
        <c:axId val="95207808"/>
        <c:axId val="95150848"/>
      </c:barChart>
      <c:catAx>
        <c:axId val="95207808"/>
        <c:scaling>
          <c:orientation val="minMax"/>
        </c:scaling>
        <c:axPos val="b"/>
        <c:tickLblPos val="nextTo"/>
        <c:crossAx val="95150848"/>
        <c:crosses val="autoZero"/>
        <c:auto val="1"/>
        <c:lblAlgn val="ctr"/>
        <c:lblOffset val="100"/>
      </c:catAx>
      <c:valAx>
        <c:axId val="95150848"/>
        <c:scaling>
          <c:orientation val="minMax"/>
          <c:max val="40"/>
        </c:scaling>
        <c:axPos val="l"/>
        <c:majorGridlines/>
        <c:numFmt formatCode="General" sourceLinked="1"/>
        <c:tickLblPos val="nextTo"/>
        <c:crossAx val="95207808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6DC053-8FB7-4B33-9F74-C5C0EE052B11}" type="datetime1">
              <a:rPr lang="en-US"/>
              <a:pPr>
                <a:defRPr/>
              </a:pPr>
              <a:t>21-Dec-09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FFA990-92B0-4A02-9B2B-6644E68E6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fld id="{76E6CB79-EEA7-4E53-A5BE-151EF3D4A0F3}" type="datetime1">
              <a:rPr lang="zh-CN" altLang="en-US"/>
              <a:pPr>
                <a:defRPr/>
              </a:pPr>
              <a:t>2009/12/21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fld id="{486BE2AB-1667-4E34-984B-89CADF6F00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CDCE99-A895-418C-A8E9-0F9DF82AE18E}" type="slidenum">
              <a:rPr lang="zh-CN" altLang="en-US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>
              <a:ea typeface="宋体" pitchFamily="-105" charset="-122"/>
            </a:endParaRPr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6E65909-E2AB-4E18-BDBA-9C0BCF789AC1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2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E90E06-C332-4EEE-B916-610329A79EB8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3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6102741-407B-42C6-963E-0032F380C7A1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4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E0D2E5F-D8AA-4CA4-A6D7-18A4EA542A82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5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4A48D76-5F58-4014-B6F4-E3DC5941C81B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6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E0D2E5F-D8AA-4CA4-A6D7-18A4EA542A82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7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07BB8E-D925-49BB-9162-C7C7A9EEEBE4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8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07BB8E-D925-49BB-9162-C7C7A9EEEBE4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9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chemeClr val="accent6">
                <a:lumMod val="75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81600"/>
          </a:xfrm>
          <a:prstGeom prst="rect">
            <a:avLst/>
          </a:prstGeom>
          <a:gradFill flip="none" rotWithShape="1">
            <a:gsLst>
              <a:gs pos="0">
                <a:srgbClr val="333399">
                  <a:shade val="30000"/>
                  <a:satMod val="115000"/>
                </a:srgbClr>
              </a:gs>
              <a:gs pos="50000">
                <a:srgbClr val="333399">
                  <a:shade val="67500"/>
                  <a:satMod val="115000"/>
                </a:srgbClr>
              </a:gs>
              <a:gs pos="100000">
                <a:srgbClr val="3333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C00000"/>
              </a:solidFill>
              <a:ea typeface="ＭＳ Ｐゴシック" pitchFamily="-105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54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zh-CN" altLang="en-US" b="0">
              <a:solidFill>
                <a:srgbClr val="FFFFFF"/>
              </a:solidFill>
              <a:latin typeface="Corbel" pitchFamily="-105" charset="0"/>
              <a:ea typeface="宋体" pitchFamily="-105" charset="-122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181600"/>
            <a:ext cx="91440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492A91-64E0-45A6-A701-C07C8C9021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21040" cy="1371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D419C-DBAC-4938-9C03-10E89439AD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98988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98988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1618D-6155-45BE-8D3C-55A5F9407E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47244-AB12-4ADA-961B-F345A4A78D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71A74-20E4-414E-A6A8-4165F2B5872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6F7A7-4D58-4411-8A31-EE28B5D0A6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CE8C-7A41-4EC5-85F9-8561D065CA55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436689"/>
            <a:ext cx="9144000" cy="44450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54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zh-CN" altLang="en-US" b="0">
              <a:solidFill>
                <a:srgbClr val="FFFFFF"/>
              </a:solidFill>
              <a:latin typeface="Corbel" pitchFamily="-105" charset="0"/>
              <a:ea typeface="宋体" pitchFamily="-105" charset="-122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2060"/>
          </a:solidFill>
          <a:ln w="48006" cmpd="thickThin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zh-CN" altLang="en-US" b="0" dirty="0">
              <a:solidFill>
                <a:srgbClr val="C00000"/>
              </a:solidFill>
              <a:latin typeface="Corbel" pitchFamily="-105" charset="0"/>
              <a:ea typeface="宋体" pitchFamily="-105" charset="-122"/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6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solidFill>
                  <a:srgbClr val="3F3F3F"/>
                </a:solidFill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4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solidFill>
                  <a:srgbClr val="3F3F3F"/>
                </a:solidFill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1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rgbClr val="3F3F3F"/>
                </a:solidFill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fld id="{B8B1CE8C-7A41-4EC5-85F9-8561D065CA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273" name="Line 9"/>
          <p:cNvSpPr>
            <a:spLocks noChangeShapeType="1"/>
          </p:cNvSpPr>
          <p:nvPr userDrawn="1"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9000" y="6096000"/>
            <a:ext cx="1524000" cy="53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9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70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8B0F00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-105" charset="2"/>
        <a:buChar char=""/>
        <a:defRPr sz="40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-105" charset="2"/>
        <a:buChar char="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A28E6A"/>
        </a:buClr>
        <a:buFont typeface="Arial" charset="0"/>
        <a:buChar char="▪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956251"/>
        </a:buClr>
        <a:buFont typeface="Arial" charset="0"/>
        <a:buChar char="▪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918485"/>
        </a:buClr>
        <a:buFont typeface="Wingdings 3" pitchFamily="-105" charset="2"/>
        <a:buChar char=""/>
        <a:defRPr lang="en-US"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E44F-670E-41E8-9964-6512610DDA1A}" type="datetimeFigureOut">
              <a:rPr lang="en-US" smtClean="0"/>
              <a:pPr/>
              <a:t>21-Dec-09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forum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95600" y="5257800"/>
            <a:ext cx="2286000" cy="1371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0">
              <a:solidFill>
                <a:srgbClr val="FFFFFF"/>
              </a:solidFill>
              <a:ea typeface="宋体" pitchFamily="-105" charset="-122"/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0" y="5181600"/>
            <a:ext cx="9144000" cy="16764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 b="0">
              <a:latin typeface="Corbel" pitchFamily="-105" charset="0"/>
              <a:ea typeface="宋体" pitchFamily="-105" charset="-122"/>
            </a:endParaRPr>
          </a:p>
        </p:txBody>
      </p:sp>
      <p:sp>
        <p:nvSpPr>
          <p:cNvPr id="2053" name="Subtitle 6"/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7924800" cy="2414587"/>
          </a:xfrm>
        </p:spPr>
        <p:txBody>
          <a:bodyPr/>
          <a:lstStyle/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endParaRPr lang="en-US" altLang="zh-CN" sz="5400" b="1" dirty="0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r>
              <a:rPr lang="en-US" altLang="zh-CN" sz="5400" b="1" dirty="0" smtClean="0">
                <a:solidFill>
                  <a:srgbClr val="F2F2F2"/>
                </a:solidFill>
                <a:ea typeface="宋体" pitchFamily="-105" charset="-122"/>
              </a:rPr>
              <a:t>Saudi Arabia and Egypt </a:t>
            </a:r>
          </a:p>
          <a:p>
            <a:pPr algn="ctr" eaLnBrk="1" hangingPunct="1"/>
            <a:r>
              <a:rPr lang="en-US" altLang="zh-CN" sz="5400" b="1" dirty="0" smtClean="0">
                <a:solidFill>
                  <a:srgbClr val="F2F2F2"/>
                </a:solidFill>
                <a:ea typeface="宋体" pitchFamily="-105" charset="-122"/>
              </a:rPr>
              <a:t>Poll Results</a:t>
            </a:r>
            <a:endParaRPr lang="zh-CN" altLang="en-US" sz="5400" b="1" smtClean="0">
              <a:solidFill>
                <a:srgbClr val="F2F2F2"/>
              </a:solidFill>
              <a:ea typeface="宋体" pitchFamily="-105" charset="-122"/>
            </a:endParaRPr>
          </a:p>
          <a:p>
            <a:pPr algn="ctr" eaLnBrk="1" hangingPunct="1"/>
            <a:r>
              <a:rPr lang="en-US" altLang="zh-CN" sz="5400" b="1" smtClean="0">
                <a:solidFill>
                  <a:srgbClr val="F2F2F2"/>
                </a:solidFill>
                <a:ea typeface="宋体" pitchFamily="-105" charset="-122"/>
              </a:rPr>
              <a:t>November </a:t>
            </a:r>
            <a:r>
              <a:rPr lang="en-US" altLang="zh-CN" sz="5400" b="1" dirty="0" smtClean="0">
                <a:solidFill>
                  <a:srgbClr val="F2F2F2"/>
                </a:solidFill>
                <a:ea typeface="宋体" pitchFamily="-105" charset="-122"/>
              </a:rPr>
              <a:t>2009 </a:t>
            </a:r>
          </a:p>
          <a:p>
            <a:pPr eaLnBrk="1" hangingPunct="1"/>
            <a:endParaRPr lang="zh-CN" altLang="en-US" dirty="0" smtClean="0">
              <a:ea typeface="宋体" pitchFamily="-105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1850" y="5370513"/>
            <a:ext cx="24955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9144000" cy="1252538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  <a:t>November 2009 Poll Overview</a:t>
            </a:r>
            <a:b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</a:br>
            <a:endParaRPr lang="en-US" dirty="0" smtClean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marL="914400" eaLnBrk="1" hangingPunct="1">
              <a:buClrTx/>
            </a:pPr>
            <a:r>
              <a:rPr lang="en-US" altLang="zh-CN" sz="2400" b="1" dirty="0" smtClean="0">
                <a:ea typeface="宋体" pitchFamily="-105" charset="-122"/>
              </a:rPr>
              <a:t>Poll sponsored by the </a:t>
            </a:r>
            <a:r>
              <a:rPr lang="en-US" altLang="zh-CN" sz="2400" b="1" dirty="0" smtClean="0">
                <a:ea typeface="宋体" pitchFamily="-105" charset="-122"/>
                <a:hlinkClick r:id="rId3"/>
              </a:rPr>
              <a:t>Middle East Forum</a:t>
            </a:r>
            <a:r>
              <a:rPr lang="en-US" altLang="zh-CN" sz="2400" b="1" dirty="0" smtClean="0">
                <a:ea typeface="宋体" pitchFamily="-105" charset="-122"/>
              </a:rPr>
              <a:t>; overseen by Pechter Middle East Polls, LLC; and conducted by a credible, private, local Middle East company with a solid track record.</a:t>
            </a:r>
          </a:p>
          <a:p>
            <a:pPr marL="914400" eaLnBrk="1" hangingPunct="1">
              <a:buClrTx/>
            </a:pPr>
            <a:endParaRPr lang="en-US" altLang="zh-CN" sz="2400" b="1" dirty="0" smtClean="0">
              <a:ea typeface="宋体" pitchFamily="-105" charset="-122"/>
            </a:endParaRPr>
          </a:p>
          <a:p>
            <a:pPr marL="914400" eaLnBrk="1" hangingPunct="1">
              <a:buClrTx/>
            </a:pPr>
            <a:r>
              <a:rPr lang="en-US" altLang="zh-CN" sz="2400" b="1" dirty="0" smtClean="0">
                <a:ea typeface="宋体" pitchFamily="-105" charset="-122"/>
              </a:rPr>
              <a:t>Respondents interviewed in Arabic in their own homes; Egypt national, Saudi Arabia urban only.</a:t>
            </a:r>
          </a:p>
          <a:p>
            <a:pPr marL="914400" eaLnBrk="1" hangingPunct="1">
              <a:buClrTx/>
            </a:pPr>
            <a:endParaRPr lang="en-US" altLang="zh-CN" sz="2400" b="1" dirty="0" smtClean="0">
              <a:ea typeface="宋体" pitchFamily="-105" charset="-122"/>
            </a:endParaRPr>
          </a:p>
          <a:p>
            <a:pPr marL="914400" eaLnBrk="1" hangingPunct="1">
              <a:buClrTx/>
            </a:pPr>
            <a:r>
              <a:rPr lang="en-US" altLang="zh-CN" sz="2400" b="1" dirty="0" smtClean="0">
                <a:ea typeface="宋体" pitchFamily="-105" charset="-122"/>
              </a:rPr>
              <a:t>N=1000; Margin of error=3%.</a:t>
            </a:r>
          </a:p>
          <a:p>
            <a:pPr marL="914400" eaLnBrk="1" hangingPunct="1">
              <a:buClrTx/>
            </a:pPr>
            <a:endParaRPr lang="en-US" altLang="zh-CN" sz="2400" b="1" dirty="0" smtClean="0">
              <a:ea typeface="宋体" pitchFamily="-105" charset="-122"/>
            </a:endParaRPr>
          </a:p>
          <a:p>
            <a:pPr marL="914400" eaLnBrk="1" hangingPunct="1">
              <a:buClrTx/>
            </a:pPr>
            <a:r>
              <a:rPr lang="en-US" altLang="zh-CN" sz="2400" b="1" dirty="0" smtClean="0">
                <a:ea typeface="宋体" pitchFamily="-105" charset="-122"/>
              </a:rPr>
              <a:t>&lt;3 weeks to conduct interviews and return a data set in SPSS.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  <a:ea typeface="+mj-ea"/>
                <a:cs typeface="+mj-cs"/>
              </a:rPr>
              <a:t>Assuming the Iranian government continues its nuclear enrichment program, would you support an Israeli strike against Iranian nuclear facilities?</a:t>
            </a:r>
          </a:p>
        </p:txBody>
      </p:sp>
      <p:sp>
        <p:nvSpPr>
          <p:cNvPr id="11269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800600" y="1698625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1270" name="Text Placeholder 13"/>
          <p:cNvSpPr>
            <a:spLocks noGrp="1"/>
          </p:cNvSpPr>
          <p:nvPr>
            <p:ph type="body" idx="4294967295"/>
          </p:nvPr>
        </p:nvSpPr>
        <p:spPr>
          <a:xfrm>
            <a:off x="227012" y="1698625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Egypt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3048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6248400"/>
            <a:ext cx="5589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© 2009 by the Middle East Forum. All rights reserved.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543800" y="2743201"/>
            <a:ext cx="402981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0" y="4343401"/>
            <a:ext cx="402981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25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4620" y="2590801"/>
            <a:ext cx="402981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80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02020" y="4648201"/>
            <a:ext cx="402981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17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  <a:ea typeface="+mj-ea"/>
                <a:cs typeface="+mj-cs"/>
              </a:rPr>
              <a:t>Assuming the Iranian government continues its nuclear enrichment program, would you support an Israeli strike against Iranian nuclear facilities?</a:t>
            </a:r>
          </a:p>
        </p:txBody>
      </p:sp>
      <p:sp>
        <p:nvSpPr>
          <p:cNvPr id="11269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5102226" y="1698626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1270" name="Text Placeholder 13"/>
          <p:cNvSpPr>
            <a:spLocks noGrp="1"/>
          </p:cNvSpPr>
          <p:nvPr>
            <p:ph type="body" idx="4294967295"/>
          </p:nvPr>
        </p:nvSpPr>
        <p:spPr>
          <a:xfrm>
            <a:off x="1" y="1698626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Egypt</a:t>
            </a:r>
          </a:p>
        </p:txBody>
      </p:sp>
      <p:grpSp>
        <p:nvGrpSpPr>
          <p:cNvPr id="2" name="Group 16"/>
          <p:cNvGrpSpPr/>
          <p:nvPr/>
        </p:nvGrpSpPr>
        <p:grpSpPr>
          <a:xfrm>
            <a:off x="685802" y="6078382"/>
            <a:ext cx="5345591" cy="246221"/>
            <a:chOff x="685800" y="6154579"/>
            <a:chExt cx="5345591" cy="246220"/>
          </a:xfrm>
        </p:grpSpPr>
        <p:sp>
          <p:nvSpPr>
            <p:cNvPr id="18" name="Rectangle 17"/>
            <p:cNvSpPr/>
            <p:nvPr/>
          </p:nvSpPr>
          <p:spPr>
            <a:xfrm>
              <a:off x="685800" y="6172200"/>
              <a:ext cx="152400" cy="152400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800600" y="6172200"/>
              <a:ext cx="152400" cy="1524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62000" y="6154579"/>
              <a:ext cx="5269391" cy="246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Corbel"/>
                  <a:ea typeface="+mn-ea"/>
                </a:rPr>
                <a:t>Somewhat Support              Strongly Support              Somewhat Oppose             Strongly  Oppose</a:t>
              </a:r>
              <a:endParaRPr lang="en-US" sz="1000" dirty="0">
                <a:solidFill>
                  <a:srgbClr val="000000"/>
                </a:solidFill>
                <a:latin typeface="Corbel"/>
                <a:ea typeface="+mn-ea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133600" y="6172200"/>
              <a:ext cx="152400" cy="152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429000" y="6172200"/>
              <a:ext cx="152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10" name="Chart 9"/>
          <p:cNvGraphicFramePr/>
          <p:nvPr/>
        </p:nvGraphicFramePr>
        <p:xfrm>
          <a:off x="3048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85800" y="6400800"/>
            <a:ext cx="5666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How about an American strike against</a:t>
            </a:r>
            <a:b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 the Iranian nuclear facilities?</a:t>
            </a:r>
          </a:p>
        </p:txBody>
      </p:sp>
      <p:sp>
        <p:nvSpPr>
          <p:cNvPr id="12293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800600" y="1698625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2294" name="Text Placeholder 13"/>
          <p:cNvSpPr>
            <a:spLocks noGrp="1"/>
          </p:cNvSpPr>
          <p:nvPr>
            <p:ph type="body" idx="4294967295"/>
          </p:nvPr>
        </p:nvSpPr>
        <p:spPr>
          <a:xfrm>
            <a:off x="227012" y="1698625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Egypt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3048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1020" y="6278860"/>
            <a:ext cx="56669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543801" y="2819401"/>
            <a:ext cx="395655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65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1" y="3886201"/>
            <a:ext cx="395655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35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61946" y="2514601"/>
            <a:ext cx="395655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73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9346" y="4267201"/>
            <a:ext cx="395655" cy="298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25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How about an American strike against</a:t>
            </a:r>
            <a:b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 the Iranian nuclear facilities?</a:t>
            </a:r>
          </a:p>
        </p:txBody>
      </p:sp>
      <p:sp>
        <p:nvSpPr>
          <p:cNvPr id="12293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5102226" y="1698626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2294" name="Text Placeholder 13"/>
          <p:cNvSpPr>
            <a:spLocks noGrp="1"/>
          </p:cNvSpPr>
          <p:nvPr>
            <p:ph type="body" idx="4294967295"/>
          </p:nvPr>
        </p:nvSpPr>
        <p:spPr>
          <a:xfrm>
            <a:off x="1" y="1698626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smtClean="0">
                <a:ea typeface="ＭＳ Ｐゴシック" pitchFamily="-105" charset="-128"/>
              </a:rPr>
              <a:t>Egypt</a:t>
            </a:r>
          </a:p>
        </p:txBody>
      </p:sp>
      <p:grpSp>
        <p:nvGrpSpPr>
          <p:cNvPr id="2" name="Group 20"/>
          <p:cNvGrpSpPr/>
          <p:nvPr/>
        </p:nvGrpSpPr>
        <p:grpSpPr>
          <a:xfrm>
            <a:off x="685802" y="6078382"/>
            <a:ext cx="5345591" cy="246221"/>
            <a:chOff x="685800" y="6154579"/>
            <a:chExt cx="5345591" cy="246220"/>
          </a:xfrm>
        </p:grpSpPr>
        <p:sp>
          <p:nvSpPr>
            <p:cNvPr id="22" name="Rectangle 21"/>
            <p:cNvSpPr/>
            <p:nvPr/>
          </p:nvSpPr>
          <p:spPr>
            <a:xfrm>
              <a:off x="685800" y="6172200"/>
              <a:ext cx="152400" cy="152400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00600" y="6172200"/>
              <a:ext cx="152400" cy="1524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62000" y="6154579"/>
              <a:ext cx="5269391" cy="246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Corbel"/>
                  <a:ea typeface="+mn-ea"/>
                </a:rPr>
                <a:t>Somewhat Support              Strongly Support              Somewhat Oppose             Strongly  Oppose</a:t>
              </a:r>
              <a:endParaRPr lang="en-US" sz="1000" dirty="0">
                <a:solidFill>
                  <a:srgbClr val="000000"/>
                </a:solidFill>
                <a:latin typeface="Corbel"/>
                <a:ea typeface="+mn-ea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133600" y="6172200"/>
              <a:ext cx="152400" cy="152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29000" y="6172200"/>
              <a:ext cx="152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7" name="Chart 6"/>
          <p:cNvGraphicFramePr/>
          <p:nvPr/>
        </p:nvGraphicFramePr>
        <p:xfrm>
          <a:off x="381000" y="2438400"/>
          <a:ext cx="4114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62000" y="6400800"/>
            <a:ext cx="5666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American </a:t>
            </a:r>
            <a:r>
              <a:rPr lang="en-US" sz="3200" dirty="0" err="1" smtClean="0">
                <a:solidFill>
                  <a:schemeClr val="bg1"/>
                </a:solidFill>
                <a:ea typeface="+mj-ea"/>
                <a:cs typeface="+mj-cs"/>
              </a:rPr>
              <a:t>vs</a:t>
            </a:r>
            <a:r>
              <a:rPr lang="en-US" sz="3200" dirty="0" smtClean="0">
                <a:solidFill>
                  <a:schemeClr val="bg1"/>
                </a:solidFill>
                <a:ea typeface="+mj-ea"/>
                <a:cs typeface="+mj-cs"/>
              </a:rPr>
              <a:t> Israeli Strike</a:t>
            </a:r>
          </a:p>
        </p:txBody>
      </p:sp>
      <p:sp>
        <p:nvSpPr>
          <p:cNvPr id="12293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800600" y="1698625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2294" name="Text Placeholder 13"/>
          <p:cNvSpPr>
            <a:spLocks noGrp="1"/>
          </p:cNvSpPr>
          <p:nvPr>
            <p:ph type="body" idx="4294967295"/>
          </p:nvPr>
        </p:nvSpPr>
        <p:spPr>
          <a:xfrm>
            <a:off x="1" y="1698626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smtClean="0">
                <a:ea typeface="ＭＳ Ｐゴシック" pitchFamily="-105" charset="-128"/>
              </a:rPr>
              <a:t>Egypt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3048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5720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47935" y="6332526"/>
            <a:ext cx="56669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Islam defines the state of Egypt/Saudi Arabia; under the right circumstances, would you accept a Jewish State of Israel?</a:t>
            </a:r>
            <a:endParaRPr lang="en-US" sz="2400" dirty="0" smtClean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4341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800600" y="1698625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4342" name="Text Placeholder 13"/>
          <p:cNvSpPr>
            <a:spLocks noGrp="1"/>
          </p:cNvSpPr>
          <p:nvPr>
            <p:ph type="body" idx="4294967295"/>
          </p:nvPr>
        </p:nvSpPr>
        <p:spPr>
          <a:xfrm>
            <a:off x="227012" y="1698625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Egypt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228600" y="2438400"/>
          <a:ext cx="4267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495800" y="2438400"/>
          <a:ext cx="4267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2164" y="6368303"/>
            <a:ext cx="56669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Acceptance of Jewish State of Israel vs.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Support for Israeli Strike</a:t>
            </a:r>
            <a:endParaRPr lang="en-US" sz="3200" dirty="0" smtClean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4341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800600" y="1698625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4342" name="Text Placeholder 13"/>
          <p:cNvSpPr>
            <a:spLocks noGrp="1"/>
          </p:cNvSpPr>
          <p:nvPr>
            <p:ph type="body" idx="4294967295"/>
          </p:nvPr>
        </p:nvSpPr>
        <p:spPr>
          <a:xfrm>
            <a:off x="227012" y="1698625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300" b="1" dirty="0" smtClean="0">
                <a:ea typeface="ＭＳ Ｐゴシック" pitchFamily="-105" charset="-128"/>
              </a:rPr>
              <a:t>Egypt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3048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24384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1020" y="6314637"/>
            <a:ext cx="56669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">
      <a:dk1>
        <a:srgbClr val="000000"/>
      </a:dk1>
      <a:lt1>
        <a:srgbClr val="FFFFFF"/>
      </a:lt1>
      <a:dk2>
        <a:srgbClr val="E9E5DC"/>
      </a:dk2>
      <a:lt2>
        <a:srgbClr val="696464"/>
      </a:lt2>
      <a:accent1>
        <a:srgbClr val="000000"/>
      </a:accent1>
      <a:accent2>
        <a:srgbClr val="9B2D1F"/>
      </a:accent2>
      <a:accent3>
        <a:srgbClr val="FFFFFF"/>
      </a:accent3>
      <a:accent4>
        <a:srgbClr val="000000"/>
      </a:accent4>
      <a:accent5>
        <a:srgbClr val="AAAAAA"/>
      </a:accent5>
      <a:accent6>
        <a:srgbClr val="8C281B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E9E5DC"/>
    </a:dk2>
    <a:lt2>
      <a:srgbClr val="CC0000"/>
    </a:lt2>
    <a:accent1>
      <a:srgbClr val="000000"/>
    </a:accent1>
    <a:accent2>
      <a:srgbClr val="9B2D1F"/>
    </a:accent2>
    <a:accent3>
      <a:srgbClr val="FFFFFF"/>
    </a:accent3>
    <a:accent4>
      <a:srgbClr val="000000"/>
    </a:accent4>
    <a:accent5>
      <a:srgbClr val="AAAAAA"/>
    </a:accent5>
    <a:accent6>
      <a:srgbClr val="8C281B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10644</TotalTime>
  <Words>327</Words>
  <Application>Microsoft Office PowerPoint</Application>
  <PresentationFormat>On-screen Show (4:3)</PresentationFormat>
  <Paragraphs>70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Module</vt:lpstr>
      <vt:lpstr>Custom Design</vt:lpstr>
      <vt:lpstr>Slide 1</vt:lpstr>
      <vt:lpstr> November 2009 Poll Overview </vt:lpstr>
      <vt:lpstr>Assuming the Iranian government continues its nuclear enrichment program, would you support an Israeli strike against Iranian nuclear facilities?</vt:lpstr>
      <vt:lpstr>Assuming the Iranian government continues its nuclear enrichment program, would you support an Israeli strike against Iranian nuclear facilities?</vt:lpstr>
      <vt:lpstr>How about an American strike against  the Iranian nuclear facilities?</vt:lpstr>
      <vt:lpstr>How about an American strike against  the Iranian nuclear facilities?</vt:lpstr>
      <vt:lpstr>American vs Israeli Strike</vt:lpstr>
      <vt:lpstr>Islam defines the state of Egypt/Saudi Arabia; under the right circumstances, would you accept a Jewish State of Israel?</vt:lpstr>
      <vt:lpstr>Acceptance of Jewish State of Israel vs.  Support for Israeli Strike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simim</dc:title>
  <dc:creator>apechter</dc:creator>
  <cp:lastModifiedBy>MEF</cp:lastModifiedBy>
  <cp:revision>527</cp:revision>
  <cp:lastPrinted>2009-12-01T20:17:14Z</cp:lastPrinted>
  <dcterms:created xsi:type="dcterms:W3CDTF">2009-12-20T23:26:44Z</dcterms:created>
  <dcterms:modified xsi:type="dcterms:W3CDTF">2009-12-21T16:24:21Z</dcterms:modified>
</cp:coreProperties>
</file>